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12"/>
  </p:notesMasterIdLst>
  <p:sldIdLst>
    <p:sldId id="256" r:id="rId6"/>
    <p:sldId id="261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18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628B02B-A4A5-4C2A-A02C-ED086F7E82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0F4FC5C-E5DB-41D4-9A33-5F0236F2EADD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122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229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mtClean="0">
              <a:latin typeface="Calibri" pitchFamily="32" charset="0"/>
              <a:ea typeface="Microsoft YaHei" charset="-122"/>
            </a:endParaRP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EBFBA01-23CF-4D6C-9008-F84642A9021D}" type="slidenum">
              <a:rPr lang="pt-BR" sz="1200">
                <a:solidFill>
                  <a:srgbClr val="000000"/>
                </a:solidFill>
              </a:rPr>
              <a:pPr algn="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pt-B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F37274-3B07-4C36-BB07-78D2CDCBFEA1}" type="slidenum">
              <a:rPr lang="pt-BR" smtClean="0"/>
              <a:pPr/>
              <a:t>2</a:t>
            </a:fld>
            <a:endParaRPr lang="pt-BR" smtClean="0"/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331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17A0AAB-1DA3-4223-A51C-CC64E7020E96}" type="slidenum">
              <a:rPr lang="pt-BR" smtClean="0"/>
              <a:pPr/>
              <a:t>3</a:t>
            </a:fld>
            <a:endParaRPr lang="pt-BR" smtClean="0"/>
          </a:p>
        </p:txBody>
      </p:sp>
      <p:sp>
        <p:nvSpPr>
          <p:cNvPr id="143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434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DA1D84-0603-482B-A02D-8071250956D1}" type="slidenum">
              <a:rPr lang="pt-BR" smtClean="0"/>
              <a:pPr/>
              <a:t>4</a:t>
            </a:fld>
            <a:endParaRPr lang="pt-BR" smtClean="0"/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D0ADE4-4F31-4849-BB02-767A0E31C790}" type="slidenum">
              <a:rPr lang="pt-BR" smtClean="0"/>
              <a:pPr/>
              <a:t>5</a:t>
            </a:fld>
            <a:endParaRPr lang="pt-BR" smtClean="0"/>
          </a:p>
        </p:txBody>
      </p:sp>
      <p:sp>
        <p:nvSpPr>
          <p:cNvPr id="163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638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F7F33-AEF5-40C4-B63B-28EE7297207D}" type="slidenum">
              <a:rPr lang="pt-BR" smtClean="0"/>
              <a:pPr/>
              <a:t>6</a:t>
            </a:fld>
            <a:endParaRPr lang="pt-BR" smtClean="0"/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0E67-2D61-40E9-8D58-6F0B38B947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C34F8-4075-4659-B238-3410EC1F53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60721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60721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4C629-A574-45A6-A1AB-9A4AA6871D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ABFAB-2100-470E-96D7-DCF66BB689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845E-784E-4921-BC85-2DA4B1400409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3FB83-23F2-4EC6-8EC2-4B9E7B8FB179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7F22F-EA94-4369-AA56-A4D71A234A4F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CFB5E-9ED0-43D0-A2C6-527B2992A4BB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7FBCA-045A-42D5-B373-4C4F36109D55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D3217-4832-4852-A228-BE0C78C2AF66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4691D-711B-4701-BC1A-8EECC315A00F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7560D-6581-4D05-8498-2F926CAC4C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F9413-030B-4F8B-8B45-7A0FFB6CD5D3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0546B-7C87-4B00-8A9D-FD1812815076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BF46B-74D4-43FB-9051-C0F442884C15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607218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607218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C104A-B24F-4A93-B91F-E713EEC20231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EC71B-BE36-4425-B289-FA8EF91C8E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56125" y="1604963"/>
            <a:ext cx="39465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8DE30-23DB-4612-A68E-D31A81D4EE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30701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701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0221-6145-49FB-80FA-6D76A16E96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46F89-A097-4CE6-9BB1-728E03868A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E3A69-B848-4B51-9D9B-9813A7AE958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74C7A-B88F-41AC-B008-B15095BCF9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4763"/>
            <a:ext cx="2895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4763"/>
            <a:ext cx="2132013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C9A398-6743-41B3-9FB5-5D65EB977D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285368F5-A24A-4A5A-B806-55A900CE6444}" type="slidenum">
              <a:rPr lang="pt-BR"/>
              <a:pPr>
                <a:defRPr/>
              </a:pPr>
              <a:t>‹nº›</a:t>
            </a:fld>
            <a:r>
              <a:rPr lang="pt-BR"/>
              <a:t>/5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07950" y="836613"/>
            <a:ext cx="8964613" cy="5961062"/>
          </a:xfrm>
          <a:prstGeom prst="roundRect">
            <a:avLst>
              <a:gd name="adj" fmla="val 3361"/>
            </a:avLst>
          </a:prstGeom>
          <a:noFill/>
          <a:ln w="2844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50825" y="6500813"/>
            <a:ext cx="1892300" cy="239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pt-BR" sz="1200">
                <a:solidFill>
                  <a:srgbClr val="1F497D"/>
                </a:solidFill>
              </a:rPr>
              <a:t>Agosto de 2013</a:t>
            </a:r>
          </a:p>
        </p:txBody>
      </p:sp>
      <p:pic>
        <p:nvPicPr>
          <p:cNvPr id="3076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69325" y="6391275"/>
            <a:ext cx="395288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00" name="AutoShape 4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7418388" y="6496050"/>
            <a:ext cx="228600" cy="150813"/>
          </a:xfrm>
          <a:prstGeom prst="curvedLeftArrow">
            <a:avLst>
              <a:gd name="adj1" fmla="val 25000"/>
              <a:gd name="adj2" fmla="val 50000"/>
              <a:gd name="adj3" fmla="val 25003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3078" name="Picture 5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95738" y="5805488"/>
            <a:ext cx="863600" cy="86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9" name="Picture 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804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107950" y="1125538"/>
            <a:ext cx="8964613" cy="5672137"/>
          </a:xfrm>
          <a:prstGeom prst="roundRect">
            <a:avLst>
              <a:gd name="adj" fmla="val 3361"/>
            </a:avLst>
          </a:prstGeom>
          <a:noFill/>
          <a:ln w="2844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4099" name="Picture 2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56475" y="6408738"/>
            <a:ext cx="360363" cy="360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0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34338" y="6391275"/>
            <a:ext cx="3952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4101" name="Picture 4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91438" y="6391275"/>
            <a:ext cx="3952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8572500" y="6357938"/>
            <a:ext cx="503238" cy="431800"/>
          </a:xfrm>
          <a:prstGeom prst="ellipse">
            <a:avLst/>
          </a:prstGeom>
          <a:noFill/>
          <a:ln w="34920">
            <a:solidFill>
              <a:srgbClr val="17375E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8572500" y="6357938"/>
            <a:ext cx="503238" cy="431800"/>
          </a:xfrm>
          <a:prstGeom prst="ellipse">
            <a:avLst/>
          </a:prstGeom>
          <a:solidFill>
            <a:srgbClr val="C6D9F1"/>
          </a:solidFill>
          <a:ln w="34920">
            <a:solidFill>
              <a:srgbClr val="17375E"/>
            </a:solidFill>
            <a:miter lim="800000"/>
            <a:headEnd/>
            <a:tailEnd/>
          </a:ln>
          <a:effectLst>
            <a:outerShdw dist="74769" dir="938535" algn="ctr" rotWithShape="0">
              <a:srgbClr val="000000">
                <a:alpha val="38034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428038" y="6450013"/>
            <a:ext cx="792162" cy="246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D3BCEB20-CD1E-444D-A3B8-9269F888FFFB}" type="slidenum">
              <a:rPr lang="pt-BR" sz="1000" b="1">
                <a:solidFill>
                  <a:srgbClr val="000000"/>
                </a:solidFill>
                <a:latin typeface="Arial Unicode MS" pitchFamily="32" charset="0"/>
                <a:cs typeface="Arial Unicode MS" pitchFamily="32" charset="0"/>
              </a:rPr>
              <a:pPr algn="ctr">
                <a:buClrTx/>
                <a:buFontTx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‹nº›</a:t>
            </a:fld>
            <a:endParaRPr lang="pt-BR" sz="1000" b="1">
              <a:solidFill>
                <a:srgbClr val="000000"/>
              </a:solidFill>
              <a:latin typeface="Arial Unicode MS" pitchFamily="32" charset="0"/>
              <a:cs typeface="Arial Unicode MS" pitchFamily="32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288925"/>
          </a:xfrm>
          <a:prstGeom prst="rect">
            <a:avLst/>
          </a:prstGeom>
          <a:solidFill>
            <a:srgbClr val="1F497D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pic>
        <p:nvPicPr>
          <p:cNvPr id="4106" name="Picture 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0"/>
            <a:ext cx="9144000" cy="804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10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410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045450" cy="3975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843213" y="2349500"/>
            <a:ext cx="5976937" cy="172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3200" b="1">
                <a:solidFill>
                  <a:srgbClr val="254061"/>
                </a:solidFill>
              </a:rPr>
              <a:t>MÓDULO </a:t>
            </a:r>
            <a:r>
              <a:rPr lang="pt-BR" sz="3200" b="1">
                <a:solidFill>
                  <a:srgbClr val="FF0000"/>
                </a:solidFill>
              </a:rPr>
              <a:t>02</a:t>
            </a:r>
            <a:r>
              <a:rPr lang="pt-BR" sz="3200" b="1">
                <a:solidFill>
                  <a:srgbClr val="254061"/>
                </a:solidFill>
              </a:rPr>
              <a:t/>
            </a:r>
            <a:br>
              <a:rPr lang="pt-BR" sz="3200" b="1">
                <a:solidFill>
                  <a:srgbClr val="254061"/>
                </a:solidFill>
              </a:rPr>
            </a:br>
            <a:r>
              <a:rPr lang="pt-BR" sz="2000" b="1">
                <a:solidFill>
                  <a:srgbClr val="254061"/>
                </a:solidFill>
              </a:rPr>
              <a:t/>
            </a:r>
            <a:br>
              <a:rPr lang="pt-BR" sz="2000" b="1">
                <a:solidFill>
                  <a:srgbClr val="254061"/>
                </a:solidFill>
              </a:rPr>
            </a:br>
            <a:r>
              <a:rPr lang="pt-BR" sz="2400" b="1">
                <a:solidFill>
                  <a:srgbClr val="FF0000"/>
                </a:solidFill>
              </a:rPr>
              <a:t>Dosvox básico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771775" y="4292600"/>
            <a:ext cx="5976938" cy="649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b="1">
                <a:solidFill>
                  <a:srgbClr val="404040"/>
                </a:solidFill>
              </a:rPr>
              <a:t>Professor-autor: Ida Beatriz Mazzillo</a:t>
            </a:r>
            <a:r>
              <a:rPr lang="pt-BR" sz="2000" b="1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5124" name="Picture 5" descr="C:\Users\Antonio2\Desktop\Beatriz_Mazzill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989138"/>
            <a:ext cx="189547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468313" y="4581525"/>
            <a:ext cx="19431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Foto: </a:t>
            </a:r>
            <a:r>
              <a:rPr lang="pt-BR" sz="105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Profª</a:t>
            </a:r>
            <a:r>
              <a:rPr lang="pt-BR" sz="105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Bia </a:t>
            </a:r>
            <a:r>
              <a:rPr lang="pt-BR" sz="1050" b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Mazzillo</a:t>
            </a:r>
            <a:endParaRPr lang="pt-BR" sz="10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15375" cy="549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Bem-vindos a este módulo: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1113" y="785813"/>
            <a:ext cx="2495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>
                <a:solidFill>
                  <a:srgbClr val="FFFFFF"/>
                </a:solidFill>
              </a:rPr>
              <a:t>Módulo 2: Dosvox Básico</a:t>
            </a:r>
          </a:p>
        </p:txBody>
      </p:sp>
      <p:pic>
        <p:nvPicPr>
          <p:cNvPr id="6148" name="Picture 7" descr="Homem e computador: amig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708275"/>
            <a:ext cx="3024187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CaixaDeTexto 9"/>
          <p:cNvSpPr txBox="1">
            <a:spLocks noChangeArrowheads="1"/>
          </p:cNvSpPr>
          <p:nvPr/>
        </p:nvSpPr>
        <p:spPr bwMode="auto">
          <a:xfrm>
            <a:off x="3708400" y="2852738"/>
            <a:ext cx="504031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3200" dirty="0" err="1">
                <a:solidFill>
                  <a:srgbClr val="1F497D"/>
                </a:solidFill>
                <a:cs typeface="Arial" charset="0"/>
              </a:rPr>
              <a:t>Dosvox</a:t>
            </a:r>
            <a:r>
              <a:rPr lang="pt-BR" sz="3200" dirty="0">
                <a:solidFill>
                  <a:srgbClr val="1F497D"/>
                </a:solidFill>
                <a:cs typeface="Arial" charset="0"/>
              </a:rPr>
              <a:t>: O que você deseja?</a:t>
            </a:r>
            <a:br>
              <a:rPr lang="pt-BR" sz="3200" dirty="0">
                <a:solidFill>
                  <a:srgbClr val="1F497D"/>
                </a:solidFill>
                <a:cs typeface="Arial" charset="0"/>
              </a:rPr>
            </a:br>
            <a:r>
              <a:rPr lang="pt-BR" sz="3200" dirty="0">
                <a:solidFill>
                  <a:srgbClr val="1F497D"/>
                </a:solidFill>
                <a:cs typeface="Arial" charset="0"/>
              </a:rPr>
              <a:t/>
            </a:r>
            <a:br>
              <a:rPr lang="pt-BR" sz="3200" dirty="0">
                <a:solidFill>
                  <a:srgbClr val="1F497D"/>
                </a:solidFill>
                <a:cs typeface="Arial" charset="0"/>
              </a:rPr>
            </a:br>
            <a:r>
              <a:rPr lang="pt-BR" sz="3200" dirty="0">
                <a:solidFill>
                  <a:srgbClr val="1F497D"/>
                </a:solidFill>
                <a:cs typeface="Arial" charset="0"/>
              </a:rPr>
              <a:t>Aprender?</a:t>
            </a:r>
            <a:br>
              <a:rPr lang="pt-BR" sz="3200" dirty="0">
                <a:solidFill>
                  <a:srgbClr val="1F497D"/>
                </a:solidFill>
                <a:cs typeface="Arial" charset="0"/>
              </a:rPr>
            </a:br>
            <a:r>
              <a:rPr lang="pt-BR" sz="3200" dirty="0">
                <a:solidFill>
                  <a:srgbClr val="1F497D"/>
                </a:solidFill>
                <a:cs typeface="Arial" charset="0"/>
              </a:rPr>
              <a:t/>
            </a:r>
            <a:br>
              <a:rPr lang="pt-BR" sz="3200" dirty="0">
                <a:solidFill>
                  <a:srgbClr val="1F497D"/>
                </a:solidFill>
                <a:cs typeface="Arial" charset="0"/>
              </a:rPr>
            </a:br>
            <a:r>
              <a:rPr lang="pt-BR" sz="3200" dirty="0" smtClean="0">
                <a:solidFill>
                  <a:srgbClr val="1F497D"/>
                </a:solidFill>
                <a:cs typeface="Arial" charset="0"/>
              </a:rPr>
              <a:t>Então, </a:t>
            </a:r>
            <a:r>
              <a:rPr lang="pt-BR" sz="3200">
                <a:solidFill>
                  <a:srgbClr val="1F497D"/>
                </a:solidFill>
                <a:cs typeface="Arial" charset="0"/>
              </a:rPr>
              <a:t>vamos </a:t>
            </a:r>
            <a:r>
              <a:rPr lang="pt-BR" sz="3200" smtClean="0">
                <a:solidFill>
                  <a:srgbClr val="1F497D"/>
                </a:solidFill>
                <a:cs typeface="Arial" charset="0"/>
              </a:rPr>
              <a:t>lá?</a:t>
            </a:r>
            <a:endParaRPr lang="pt-BR" sz="3200" dirty="0">
              <a:solidFill>
                <a:srgbClr val="1F497D"/>
              </a:solidFill>
              <a:cs typeface="Arial" charset="0"/>
            </a:endParaRPr>
          </a:p>
          <a:p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468313" y="5589588"/>
            <a:ext cx="30956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1050" b="1" dirty="0">
                <a:solidFill>
                  <a:srgbClr val="1F497D"/>
                </a:solidFill>
                <a:cs typeface="Arial" charset="0"/>
              </a:rPr>
              <a:t>Ilustração: Deficiente visual ao lado</a:t>
            </a:r>
          </a:p>
          <a:p>
            <a:pPr>
              <a:defRPr/>
            </a:pPr>
            <a:r>
              <a:rPr lang="pt-BR" sz="1050" b="1" dirty="0">
                <a:solidFill>
                  <a:srgbClr val="1F497D"/>
                </a:solidFill>
                <a:cs typeface="Arial" charset="0"/>
              </a:rPr>
              <a:t> do computador (os dois sorrindo)</a:t>
            </a:r>
            <a:endParaRPr lang="pt-BR" sz="105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15375" cy="549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Pontos abordados: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Apresentação do Dosvox: um breve histórico desse software, sua importância, como obtê-lo e instalá-lo e uma visão geral do seu menu.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Sintetizadores de voz: caracterização e instalação.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Edivox: edição e leitura de textos no Dosvox.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Arquivamento: manipulação de arquivo e diretório.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Jogos do ambiente Dosvox: ênfase na aplicação pedagógica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Multimídia: gravação e reprodução de arquivos de som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1113" y="785813"/>
            <a:ext cx="2495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>
                <a:solidFill>
                  <a:srgbClr val="FFFFFF"/>
                </a:solidFill>
              </a:rPr>
              <a:t>Módulo 2: Dosvox Básico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15375" cy="5113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Objetivos do módulo: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Levar conhecimento básico de Dosvox aos cursistas, com foco na educação de alunos com deficiência visual.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* Formar professores capazes de dar um atendimento de excelência a alunos com deficiência visual, tornando-os multiplicadores de Dosvox.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1113" y="785813"/>
            <a:ext cx="2495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>
                <a:solidFill>
                  <a:srgbClr val="FFFFFF"/>
                </a:solidFill>
              </a:rPr>
              <a:t>Módulo 2: Dosvox Básico</a:t>
            </a:r>
          </a:p>
        </p:txBody>
      </p:sp>
      <p:pic>
        <p:nvPicPr>
          <p:cNvPr id="8196" name="Picture 3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391275"/>
            <a:ext cx="3952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15375" cy="5113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Boas-vindas ao curso: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Luiza: “É uma grande satisfação podermos contribuir com este curso, não é, Bia?!”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Bia: “É isso aí, Luiza! Preparamos este curso com muito carinho, para que todos possam fazer da aprendizagem um processo bem prazeroso. 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Olha, deu muito trabalho, mas será muito compensador poder contribuir para a aprendizagem de todos!”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1113" y="785813"/>
            <a:ext cx="2495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>
                <a:solidFill>
                  <a:srgbClr val="FFFFFF"/>
                </a:solidFill>
              </a:rPr>
              <a:t>Módulo 2: Dosvox Básico</a:t>
            </a:r>
          </a:p>
        </p:txBody>
      </p:sp>
      <p:pic>
        <p:nvPicPr>
          <p:cNvPr id="9220" name="Picture 3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391275"/>
            <a:ext cx="3952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79388" y="1268413"/>
            <a:ext cx="8715375" cy="5113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Um bom curso para todos!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Um abraço, 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pt-BR" sz="2000">
                <a:solidFill>
                  <a:srgbClr val="1F497D"/>
                </a:solidFill>
                <a:cs typeface="Arial" charset="0"/>
              </a:rPr>
              <a:t>Bia e Luiza.</a:t>
            </a:r>
          </a:p>
          <a:p>
            <a:pPr>
              <a:spcBef>
                <a:spcPts val="500"/>
              </a:spcBef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pt-BR" sz="2000">
              <a:solidFill>
                <a:srgbClr val="1F497D"/>
              </a:solidFill>
              <a:cs typeface="Arial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1113" y="785813"/>
            <a:ext cx="24955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>
                <a:solidFill>
                  <a:srgbClr val="FFFFFF"/>
                </a:solidFill>
              </a:rPr>
              <a:t>Módulo 2: Dosvox Básico</a:t>
            </a:r>
          </a:p>
        </p:txBody>
      </p:sp>
      <p:pic>
        <p:nvPicPr>
          <p:cNvPr id="10244" name="Picture 3">
            <a:hlinkClick r:id="" action="ppaction://hlinkshowjump?jump=firs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34338" y="6391275"/>
            <a:ext cx="395287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274</Words>
  <Application>Microsoft Office PowerPoint</Application>
  <PresentationFormat>Apresentação na tela (4:3)</PresentationFormat>
  <Paragraphs>53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</vt:i4>
      </vt:variant>
    </vt:vector>
  </HeadingPairs>
  <TitlesOfParts>
    <vt:vector size="17" baseType="lpstr">
      <vt:lpstr>Arial</vt:lpstr>
      <vt:lpstr>Microsoft YaHei</vt:lpstr>
      <vt:lpstr>Times New Roman</vt:lpstr>
      <vt:lpstr>Calibri</vt:lpstr>
      <vt:lpstr>Arial Unicode MS</vt:lpstr>
      <vt:lpstr>Wingdings</vt:lpstr>
      <vt:lpstr>Tema do Office</vt:lpstr>
      <vt:lpstr>1_Tema do Office</vt:lpstr>
      <vt:lpstr>2_Tema do Office</vt:lpstr>
      <vt:lpstr>3_Tema do Office</vt:lpstr>
      <vt:lpstr>4_Tema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TECNOASSIST</dc:title>
  <dc:creator>NCE</dc:creator>
  <dc:description>slides de abertura do módulo</dc:description>
  <cp:lastModifiedBy>Antonio2</cp:lastModifiedBy>
  <cp:revision>173</cp:revision>
  <cp:lastPrinted>1601-01-01T00:00:00Z</cp:lastPrinted>
  <dcterms:created xsi:type="dcterms:W3CDTF">2010-01-30T22:43:17Z</dcterms:created>
  <dcterms:modified xsi:type="dcterms:W3CDTF">2013-08-26T22:21:15Z</dcterms:modified>
</cp:coreProperties>
</file>